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81" autoAdjust="0"/>
  </p:normalViewPr>
  <p:slideViewPr>
    <p:cSldViewPr snapToGrid="0">
      <p:cViewPr varScale="1">
        <p:scale>
          <a:sx n="75" d="100"/>
          <a:sy n="75" d="100"/>
        </p:scale>
        <p:origin x="3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6713597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标题 1"/>
          <p:cNvSpPr txBox="1">
            <a:spLocks noGrp="1"/>
          </p:cNvSpPr>
          <p:nvPr>
            <p:ph type="ctrTitle"/>
          </p:nvPr>
        </p:nvSpPr>
        <p:spPr>
          <a:xfrm>
            <a:off x="1524000" y="2148682"/>
            <a:ext cx="9144000" cy="1112838"/>
          </a:xfrm>
          <a:prstGeom prst="rect">
            <a:avLst/>
          </a:prstGeom>
        </p:spPr>
        <p:txBody>
          <a:bodyPr/>
          <a:lstStyle>
            <a:lvl1pPr defTabSz="658368">
              <a:defRPr sz="5760"/>
            </a:lvl1pPr>
          </a:lstStyle>
          <a:p>
            <a:r>
              <a:t>网络安全</a:t>
            </a:r>
          </a:p>
        </p:txBody>
      </p:sp>
      <p:sp>
        <p:nvSpPr>
          <p:cNvPr id="113" name="副标题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3627437"/>
            <a:ext cx="9144000" cy="1655762"/>
          </a:xfrm>
          <a:prstGeom prst="rect">
            <a:avLst/>
          </a:prstGeom>
        </p:spPr>
        <p:txBody>
          <a:bodyPr/>
          <a:lstStyle/>
          <a:p>
            <a:pPr algn="r"/>
            <a:r>
              <a:t>-许佳佳</a:t>
            </a:r>
          </a:p>
          <a:p>
            <a:pPr algn="r"/>
            <a:r>
              <a:t>2017.8.2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标题 1"/>
          <p:cNvSpPr txBox="1">
            <a:spLocks noGrp="1"/>
          </p:cNvSpPr>
          <p:nvPr>
            <p:ph type="title"/>
          </p:nvPr>
        </p:nvSpPr>
        <p:spPr>
          <a:xfrm>
            <a:off x="838200" y="123825"/>
            <a:ext cx="10515600" cy="13255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知识注意点</a:t>
            </a:r>
          </a:p>
        </p:txBody>
      </p:sp>
      <p:sp>
        <p:nvSpPr>
          <p:cNvPr id="152" name="内容占位符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公钥加密使发送方和接收方无密钥的保密通信成为可能。它是目前网络电商、支付等的理论基础。（假设网络已经不安全了，被监听了，如何通信？在没有公钥加密的时候是不行的）</a:t>
            </a:r>
          </a:p>
          <a:p>
            <a:pPr>
              <a:defRPr sz="3200"/>
            </a:pPr>
            <a:r>
              <a:t>公钥加密的速度比对称加密慢100倍，消息大的时候非常耗时。</a:t>
            </a:r>
          </a:p>
          <a:p>
            <a:pPr>
              <a:defRPr sz="3200"/>
            </a:pPr>
            <a:r>
              <a:t>公钥加密和对称加密是互相补充，而不是替代。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标题 1"/>
          <p:cNvSpPr txBox="1">
            <a:spLocks noGrp="1"/>
          </p:cNvSpPr>
          <p:nvPr>
            <p:ph type="title"/>
          </p:nvPr>
        </p:nvSpPr>
        <p:spPr>
          <a:xfrm>
            <a:off x="838200" y="111125"/>
            <a:ext cx="10515600" cy="108267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 err="1" smtClean="0"/>
              <a:t>消息认证</a:t>
            </a:r>
            <a:r>
              <a:rPr lang="zh-CN" altLang="en-US" dirty="0" smtClean="0"/>
              <a:t>（不加密或者对称加密）</a:t>
            </a:r>
            <a:endParaRPr dirty="0"/>
          </a:p>
        </p:txBody>
      </p:sp>
      <p:sp>
        <p:nvSpPr>
          <p:cNvPr id="155" name="内容占位符 2"/>
          <p:cNvSpPr txBox="1">
            <a:spLocks noGrp="1"/>
          </p:cNvSpPr>
          <p:nvPr>
            <p:ph type="body" sz="quarter" idx="1"/>
          </p:nvPr>
        </p:nvSpPr>
        <p:spPr>
          <a:xfrm>
            <a:off x="190500" y="1838325"/>
            <a:ext cx="3416300" cy="2301875"/>
          </a:xfrm>
          <a:prstGeom prst="rect">
            <a:avLst/>
          </a:prstGeom>
        </p:spPr>
        <p:txBody>
          <a:bodyPr/>
          <a:lstStyle>
            <a:lvl1pPr marL="0" indent="0" defTabSz="850391">
              <a:spcBef>
                <a:spcPts val="900"/>
              </a:spcBef>
              <a:buSzTx/>
              <a:buNone/>
              <a:defRPr sz="3348"/>
            </a:lvl1pPr>
          </a:lstStyle>
          <a:p>
            <a:r>
              <a:t>如果密文被破解并且被修改，接收方如何知道数据被修改过？</a:t>
            </a:r>
          </a:p>
        </p:txBody>
      </p:sp>
      <p:pic>
        <p:nvPicPr>
          <p:cNvPr id="156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4071" y="1838325"/>
            <a:ext cx="8557929" cy="4656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标题 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t>HTTPS过程</a:t>
            </a:r>
          </a:p>
        </p:txBody>
      </p:sp>
      <p:sp>
        <p:nvSpPr>
          <p:cNvPr id="159" name="矩形 3"/>
          <p:cNvSpPr txBox="1"/>
          <p:nvPr/>
        </p:nvSpPr>
        <p:spPr>
          <a:xfrm>
            <a:off x="266700" y="1096963"/>
            <a:ext cx="4483100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简单过程</a:t>
            </a:r>
            <a:r>
              <a:rPr dirty="0"/>
              <a:t>：</a:t>
            </a:r>
          </a:p>
          <a:p>
            <a:pPr marL="342900" indent="-342900">
              <a:buSzPct val="100000"/>
              <a:buAutoNum type="arabicPeriod"/>
              <a:defRPr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zh-CN" altLang="en-US" dirty="0" smtClean="0"/>
              <a:t>双方通过公钥加密交换三个随机数</a:t>
            </a:r>
            <a:r>
              <a:rPr dirty="0" smtClean="0"/>
              <a:t>。</a:t>
            </a:r>
            <a:endParaRPr dirty="0"/>
          </a:p>
          <a:p>
            <a:pPr marL="342900" indent="-342900">
              <a:buSzPct val="100000"/>
              <a:buAutoNum type="arabicPeriod"/>
              <a:defRPr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zh-CN" altLang="en-US" dirty="0" smtClean="0"/>
              <a:t>双方用三个随机数计算出“对称秘钥”。</a:t>
            </a:r>
            <a:endParaRPr lang="en-US" altLang="zh-CN" dirty="0" smtClean="0"/>
          </a:p>
          <a:p>
            <a:pPr marL="342900" indent="-342900">
              <a:buSzPct val="100000"/>
              <a:buAutoNum type="arabicPeriod"/>
              <a:defRPr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 smtClean="0"/>
              <a:t>双方采用</a:t>
            </a:r>
            <a:r>
              <a:rPr lang="zh-CN" altLang="en-US" dirty="0" smtClean="0"/>
              <a:t>对称加密</a:t>
            </a:r>
            <a:r>
              <a:rPr dirty="0" err="1" smtClean="0"/>
              <a:t>进行加密通信</a:t>
            </a:r>
            <a:r>
              <a:rPr dirty="0"/>
              <a:t>。</a:t>
            </a:r>
          </a:p>
        </p:txBody>
      </p:sp>
      <p:pic>
        <p:nvPicPr>
          <p:cNvPr id="16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" y="2422525"/>
            <a:ext cx="4286250" cy="4362453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矩形 4"/>
          <p:cNvSpPr txBox="1"/>
          <p:nvPr/>
        </p:nvSpPr>
        <p:spPr>
          <a:xfrm>
            <a:off x="5035550" y="1330326"/>
            <a:ext cx="7067550" cy="548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11111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生成对话密钥过程：</a:t>
            </a:r>
          </a:p>
          <a:p>
            <a:pPr marL="457200" indent="-457200">
              <a:buSzPct val="100000"/>
              <a:buAutoNum type="arabicPeriod"/>
              <a:defRPr sz="2400">
                <a:solidFill>
                  <a:srgbClr val="11111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爱丽丝给出协议版本号、一个客户端生成的随机数，以及客户端支持的加密方法。</a:t>
            </a:r>
          </a:p>
          <a:p>
            <a:pPr marL="457200" indent="-457200">
              <a:buSzPct val="100000"/>
              <a:buAutoNum type="arabicPeriod"/>
              <a:defRPr sz="2400">
                <a:solidFill>
                  <a:srgbClr val="11111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鲍勃确认双方使用的加密方法，并给出数字证书、以及一个服务器生成的随机数。</a:t>
            </a:r>
          </a:p>
          <a:p>
            <a:pPr marL="457200" indent="-457200">
              <a:buSzPct val="100000"/>
              <a:buAutoNum type="arabicPeriod"/>
              <a:defRPr sz="2400">
                <a:solidFill>
                  <a:srgbClr val="11111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爱丽丝确认数字证书有效，然后生成一个新的随机数并使用数字证书中的公钥，加密这个随机数，发给鲍勃。</a:t>
            </a:r>
          </a:p>
          <a:p>
            <a:pPr marL="457200" indent="-457200">
              <a:buSzPct val="100000"/>
              <a:buAutoNum type="arabicPeriod"/>
              <a:defRPr sz="2400">
                <a:solidFill>
                  <a:srgbClr val="11111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鲍勃使用自己的私钥，获取爱丽丝发来的随机数。</a:t>
            </a:r>
          </a:p>
          <a:p>
            <a:pPr marL="457200" indent="-457200">
              <a:buSzPct val="100000"/>
              <a:buAutoNum type="arabicPeriod"/>
              <a:defRPr sz="2400">
                <a:solidFill>
                  <a:srgbClr val="11111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爱丽丝和鲍勃根据约定的加密方法，使用前面的三个随机数，生成"对话密钥"，用来加密接下来的整个对话过程。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标题 1"/>
          <p:cNvSpPr txBox="1">
            <a:spLocks noGrp="1"/>
          </p:cNvSpPr>
          <p:nvPr>
            <p:ph type="title"/>
          </p:nvPr>
        </p:nvSpPr>
        <p:spPr>
          <a:xfrm>
            <a:off x="889000" y="0"/>
            <a:ext cx="10134600" cy="13255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中间人攻击</a:t>
            </a:r>
          </a:p>
        </p:txBody>
      </p:sp>
      <p:pic>
        <p:nvPicPr>
          <p:cNvPr id="16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975" y="1109662"/>
            <a:ext cx="6753225" cy="248578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矩形 5"/>
          <p:cNvSpPr txBox="1"/>
          <p:nvPr/>
        </p:nvSpPr>
        <p:spPr>
          <a:xfrm>
            <a:off x="889000" y="3838578"/>
            <a:ext cx="9702800" cy="320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SSL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证书欺骗攻击</a:t>
            </a:r>
          </a:p>
          <a:p>
            <a:pPr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首先通过</a:t>
            </a:r>
            <a:r>
              <a:t>ARP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欺骗、</a:t>
            </a:r>
            <a:r>
              <a:t>DNS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劫持甚至网关劫持等等，将客户端的访问重定向到攻击者的机器，让客户端机器与攻击者机器建立</a:t>
            </a:r>
            <a:r>
              <a:t>HTTPS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连接（使用伪造证书），而攻击者机器再跟服务端连接。</a:t>
            </a:r>
          </a:p>
          <a:p>
            <a:pPr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这样用户在客户端看到的是相同域名的网站，但浏览器会提示证书不可信，用户不点击继续浏览就能避免被劫持的。所以这是最简单的攻击方式，也是最容易识别的攻击方式。</a:t>
            </a:r>
          </a:p>
        </p:txBody>
      </p:sp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87191" y="1325562"/>
            <a:ext cx="4704809" cy="2720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标题 1"/>
          <p:cNvSpPr txBox="1">
            <a:spLocks noGrp="1"/>
          </p:cNvSpPr>
          <p:nvPr>
            <p:ph type="title"/>
          </p:nvPr>
        </p:nvSpPr>
        <p:spPr>
          <a:xfrm>
            <a:off x="889000" y="0"/>
            <a:ext cx="10134600" cy="13255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中间人攻击</a:t>
            </a:r>
          </a:p>
        </p:txBody>
      </p:sp>
      <p:sp>
        <p:nvSpPr>
          <p:cNvPr id="169" name="矩形 6"/>
          <p:cNvSpPr txBox="1"/>
          <p:nvPr/>
        </p:nvSpPr>
        <p:spPr>
          <a:xfrm>
            <a:off x="419099" y="3494088"/>
            <a:ext cx="11615739" cy="402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SSL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剥离攻击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defRPr sz="2400"/>
            </a:pPr>
            <a:r>
              <a:rPr dirty="0" err="1"/>
              <a:t>该攻击方式主要是利用用户并不会每次都直接在浏览器上输入https</a:t>
            </a:r>
            <a:r>
              <a:rPr dirty="0"/>
              <a:t>://</a:t>
            </a:r>
            <a:r>
              <a:rPr dirty="0" err="1"/>
              <a:t>xxx.xxx.com来访问网站，或者有些网站并非全网HTTPS，而是只在需要进行敏感数据传输时才使用HTTPS的漏洞</a:t>
            </a:r>
            <a:r>
              <a:rPr dirty="0"/>
              <a:t>。</a:t>
            </a:r>
          </a:p>
          <a:p>
            <a:pPr>
              <a:defRPr sz="2400"/>
            </a:pPr>
            <a:r>
              <a:rPr dirty="0" err="1"/>
              <a:t>中间人攻击者在劫持了客户端与服务端的HTTP会话后，将HTTP页面里面所有的https</a:t>
            </a:r>
            <a:r>
              <a:rPr dirty="0"/>
              <a:t>://</a:t>
            </a:r>
            <a:r>
              <a:rPr dirty="0" err="1"/>
              <a:t>超链接都换成http</a:t>
            </a:r>
            <a:r>
              <a:rPr dirty="0"/>
              <a:t>://，</a:t>
            </a:r>
            <a:r>
              <a:rPr dirty="0" err="1"/>
              <a:t>用户在点击相应的链接时，是使用HTTP协议来进行访问</a:t>
            </a:r>
            <a:r>
              <a:rPr dirty="0"/>
              <a:t>。</a:t>
            </a:r>
          </a:p>
          <a:p>
            <a:pPr>
              <a:defRPr sz="2400"/>
            </a:pPr>
            <a:r>
              <a:rPr dirty="0"/>
              <a:t>这样，就算服务器对相应的URL只支持HTTPS链接，但中间人一样可以和服务建立HTTPS连接之后，将数据使用HTTP协议转发给客户端，实现会话劫持。</a:t>
            </a:r>
          </a:p>
        </p:txBody>
      </p:sp>
      <p:pic>
        <p:nvPicPr>
          <p:cNvPr id="17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992072"/>
            <a:ext cx="6797325" cy="2502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HTTP发展史"/>
          <p:cNvSpPr txBox="1">
            <a:spLocks noGrp="1"/>
          </p:cNvSpPr>
          <p:nvPr>
            <p:ph type="ctrTitle"/>
          </p:nvPr>
        </p:nvSpPr>
        <p:spPr>
          <a:xfrm>
            <a:off x="1524000" y="30162"/>
            <a:ext cx="9144000" cy="954982"/>
          </a:xfrm>
          <a:prstGeom prst="rect">
            <a:avLst/>
          </a:prstGeom>
        </p:spPr>
        <p:txBody>
          <a:bodyPr/>
          <a:lstStyle>
            <a:lvl1pPr defTabSz="731520">
              <a:defRPr sz="4800"/>
            </a:lvl1pPr>
          </a:lstStyle>
          <a:p>
            <a:r>
              <a:t>HTTP发展史</a:t>
            </a:r>
          </a:p>
        </p:txBody>
      </p:sp>
      <p:sp>
        <p:nvSpPr>
          <p:cNvPr id="173" name="HTTP1.0    1996…"/>
          <p:cNvSpPr txBox="1">
            <a:spLocks noGrp="1"/>
          </p:cNvSpPr>
          <p:nvPr>
            <p:ph type="subTitle" sz="half" idx="1"/>
          </p:nvPr>
        </p:nvSpPr>
        <p:spPr>
          <a:xfrm>
            <a:off x="1524000" y="1705818"/>
            <a:ext cx="9144000" cy="355198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 algn="l">
              <a:buSzPct val="100000"/>
              <a:buFont typeface="Arial"/>
              <a:buChar char="•"/>
              <a:defRPr sz="2800"/>
            </a:pPr>
            <a:r>
              <a:rPr sz="4000" dirty="0"/>
              <a:t>HTTP1.0    1996</a:t>
            </a:r>
          </a:p>
          <a:p>
            <a:pPr marL="228600" indent="-228600" algn="l">
              <a:buSzPct val="100000"/>
              <a:buFont typeface="Arial"/>
              <a:buChar char="•"/>
              <a:defRPr sz="2800"/>
            </a:pPr>
            <a:r>
              <a:rPr sz="4000" dirty="0"/>
              <a:t>HTTP1.1   1999</a:t>
            </a:r>
          </a:p>
          <a:p>
            <a:pPr marL="228600" indent="-228600" algn="l">
              <a:buSzPct val="100000"/>
              <a:buFont typeface="Arial"/>
              <a:buChar char="•"/>
              <a:defRPr sz="2800"/>
            </a:pPr>
            <a:r>
              <a:rPr sz="4000" dirty="0"/>
              <a:t>HTTPS    1994提出，2000左右广泛使用</a:t>
            </a:r>
          </a:p>
          <a:p>
            <a:pPr marL="228600" indent="-228600" algn="l">
              <a:buSzPct val="100000"/>
              <a:buFont typeface="Arial"/>
              <a:buChar char="•"/>
              <a:defRPr sz="2800"/>
            </a:pPr>
            <a:r>
              <a:rPr sz="4000" dirty="0"/>
              <a:t>SPDY      2012</a:t>
            </a:r>
          </a:p>
          <a:p>
            <a:pPr marL="228600" indent="-228600" algn="l">
              <a:buSzPct val="100000"/>
              <a:buFont typeface="Arial"/>
              <a:buChar char="•"/>
              <a:defRPr sz="2800"/>
            </a:pPr>
            <a:r>
              <a:rPr sz="4000" dirty="0"/>
              <a:t>HTTP2.0    2015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HTTP1.0-&gt;HTTP1.1"/>
          <p:cNvSpPr txBox="1">
            <a:spLocks noGrp="1"/>
          </p:cNvSpPr>
          <p:nvPr>
            <p:ph type="ctrTitle"/>
          </p:nvPr>
        </p:nvSpPr>
        <p:spPr>
          <a:xfrm>
            <a:off x="1524000" y="0"/>
            <a:ext cx="9144000" cy="1080643"/>
          </a:xfrm>
          <a:prstGeom prst="rect">
            <a:avLst/>
          </a:prstGeom>
        </p:spPr>
        <p:txBody>
          <a:bodyPr/>
          <a:lstStyle/>
          <a:p>
            <a:r>
              <a:rPr dirty="0"/>
              <a:t>HTTP1.0-&gt;HTTP1.1</a:t>
            </a:r>
          </a:p>
        </p:txBody>
      </p:sp>
      <p:sp>
        <p:nvSpPr>
          <p:cNvPr id="176" name="缓存处理。1.0只是用一个头文件的缓存策略，1.1引入了更多。…"/>
          <p:cNvSpPr txBox="1">
            <a:spLocks noGrp="1"/>
          </p:cNvSpPr>
          <p:nvPr>
            <p:ph type="subTitle" idx="1"/>
          </p:nvPr>
        </p:nvSpPr>
        <p:spPr>
          <a:xfrm>
            <a:off x="342900" y="1080643"/>
            <a:ext cx="11074400" cy="56515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7472" indent="-241300" algn="l" defTabSz="347472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Helvetica Neue"/>
              <a:buAutoNum type="arabicPeriod"/>
              <a:defRPr sz="1824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 b="1" dirty="0">
                <a:latin typeface="+mn-ea"/>
              </a:rPr>
              <a:t>缓存处理</a:t>
            </a:r>
            <a:r>
              <a:rPr sz="1600" dirty="0">
                <a:latin typeface="+mn-ea"/>
              </a:rPr>
              <a:t>。1.0只是用一个头文件的缓存策略，1.1引入了更多。</a:t>
            </a:r>
          </a:p>
          <a:p>
            <a:pPr marL="347472" indent="-241300" algn="l" defTabSz="347472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Helvetica Neue"/>
              <a:buAutoNum type="arabicPeriod"/>
              <a:defRPr sz="1824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 b="1" dirty="0">
                <a:latin typeface="+mn-ea"/>
              </a:rPr>
              <a:t>带宽优化及网络连接的使用</a:t>
            </a:r>
            <a:r>
              <a:rPr sz="1600" dirty="0">
                <a:latin typeface="+mn-ea"/>
              </a:rPr>
              <a:t>，HTTP1.0中，存在一些浪费带宽的现象，例如客户端只是需要某个对象的一部分，而服务器却将整个对象送过来了，并且不支持断点续传功能，HTTP1.1则在请求头引入了range头域，它允许只请求资源的某个部分，即返回码是206，这样就方便了开发者自由的选择以便于充分利用带宽和连接。</a:t>
            </a:r>
          </a:p>
          <a:p>
            <a:pPr marL="347472" indent="-241300" algn="l" defTabSz="347472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Helvetica Neue"/>
              <a:buAutoNum type="arabicPeriod"/>
              <a:defRPr sz="1824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 b="1" dirty="0">
                <a:latin typeface="+mn-ea"/>
              </a:rPr>
              <a:t>错误通知的管理</a:t>
            </a:r>
            <a:r>
              <a:rPr sz="1600" dirty="0">
                <a:latin typeface="+mn-ea"/>
              </a:rPr>
              <a:t>，在HTTP1.1中新增了24个错误状态响应码，如409表示请求的资源与资源的当前状态发生冲突；410表示服务器上的某个资源被永久性的删除。</a:t>
            </a:r>
          </a:p>
          <a:p>
            <a:pPr marL="347472" indent="-241300" algn="l" defTabSz="347472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Helvetica Neue"/>
              <a:buAutoNum type="arabicPeriod"/>
              <a:defRPr sz="1824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 b="1" dirty="0">
                <a:latin typeface="+mn-ea"/>
              </a:rPr>
              <a:t>Host头处理</a:t>
            </a:r>
            <a:r>
              <a:rPr sz="1600" dirty="0">
                <a:latin typeface="+mn-ea"/>
              </a:rPr>
              <a:t>，在HTTP1.0中认为每台服务器都绑定一个唯一的IP地址，因此，请求消息中的URL并没有传递主机名。但随着虚拟主机技术的发展，在一台物理服务器上可以存在多个虚拟主机，并且它们共享一个IP地址。HTTP1.1的请求消息和响应消息都应支持Host头域，且请求消息中如果没有Host头域会报告一个错误。</a:t>
            </a:r>
          </a:p>
          <a:p>
            <a:pPr marL="347472" indent="-241300" algn="l" defTabSz="347472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Helvetica Neue"/>
              <a:buAutoNum type="arabicPeriod"/>
              <a:defRPr sz="1824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 b="1" dirty="0" err="1">
                <a:latin typeface="+mn-ea"/>
              </a:rPr>
              <a:t>长连接（最大区别</a:t>
            </a:r>
            <a:r>
              <a:rPr sz="1600" b="1" dirty="0">
                <a:latin typeface="+mn-ea"/>
              </a:rPr>
              <a:t>）</a:t>
            </a:r>
            <a:r>
              <a:rPr sz="1600" dirty="0">
                <a:latin typeface="+mn-ea"/>
              </a:rPr>
              <a:t>，HTTP 1.1支持长连接和请求的流水线处理，在一个TCP连接上可以传送多个HTTP请求和响应，减少了建立和关闭连接的消耗和延迟，在HTTP1.1中默认开启Connection： keep-alive，一定程度上弥补了HTTP1.0每次请求都要创建连接的缺点。很多浏览器可以设置允许最大并发连接数提高浏览速度，如果只有一个连接，上一次的Response没有收到，那么下一次的请求不能处理。空闲时会自动断开，通常300s左右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HTTPS"/>
          <p:cNvSpPr txBox="1">
            <a:spLocks noGrp="1"/>
          </p:cNvSpPr>
          <p:nvPr>
            <p:ph type="ctrTitle"/>
          </p:nvPr>
        </p:nvSpPr>
        <p:spPr>
          <a:xfrm>
            <a:off x="1524000" y="42862"/>
            <a:ext cx="9144000" cy="1080643"/>
          </a:xfrm>
          <a:prstGeom prst="rect">
            <a:avLst/>
          </a:prstGeom>
        </p:spPr>
        <p:txBody>
          <a:bodyPr/>
          <a:lstStyle/>
          <a:p>
            <a:r>
              <a:t>HTTPS</a:t>
            </a:r>
          </a:p>
        </p:txBody>
      </p:sp>
      <p:pic>
        <p:nvPicPr>
          <p:cNvPr id="17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000" y="2038350"/>
            <a:ext cx="8890000" cy="321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PDY即HTTP2.0前身"/>
          <p:cNvSpPr txBox="1">
            <a:spLocks noGrp="1"/>
          </p:cNvSpPr>
          <p:nvPr>
            <p:ph type="ctrTitle"/>
          </p:nvPr>
        </p:nvSpPr>
        <p:spPr>
          <a:xfrm>
            <a:off x="1524000" y="42862"/>
            <a:ext cx="9144000" cy="1080643"/>
          </a:xfrm>
          <a:prstGeom prst="rect">
            <a:avLst/>
          </a:prstGeom>
        </p:spPr>
        <p:txBody>
          <a:bodyPr/>
          <a:lstStyle>
            <a:lvl1pPr defTabSz="850391">
              <a:defRPr sz="5580"/>
            </a:lvl1pPr>
          </a:lstStyle>
          <a:p>
            <a:r>
              <a:t>SPDY即HTTP2.0前身</a:t>
            </a:r>
          </a:p>
        </p:txBody>
      </p:sp>
      <p:sp>
        <p:nvSpPr>
          <p:cNvPr id="182" name="多路复用（单一长连接），降低延迟。针对HTTP高延迟的问题，SPDY优雅的采取了多路复用。多路复用通过多个请求stream共享一个tcp连接的方式，解决了HOL blocking的问题，降低了延迟同时提高了带宽的利用率。…"/>
          <p:cNvSpPr txBox="1">
            <a:spLocks noGrp="1"/>
          </p:cNvSpPr>
          <p:nvPr>
            <p:ph type="subTitle" idx="1"/>
          </p:nvPr>
        </p:nvSpPr>
        <p:spPr>
          <a:xfrm>
            <a:off x="3275607" y="1123505"/>
            <a:ext cx="8217893" cy="562019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29184" indent="-228600" algn="l" defTabSz="329184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Helvetica Neue"/>
              <a:buAutoNum type="arabicPeriod"/>
              <a:defRPr sz="1728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 b="1" dirty="0" err="1">
                <a:latin typeface="+mn-ea"/>
              </a:rPr>
              <a:t>多路复用（单一长连接</a:t>
            </a:r>
            <a:r>
              <a:rPr sz="1600" b="1" dirty="0">
                <a:latin typeface="+mn-ea"/>
              </a:rPr>
              <a:t>），降低延迟</a:t>
            </a:r>
            <a:r>
              <a:rPr sz="1600" dirty="0">
                <a:latin typeface="+mn-ea"/>
              </a:rPr>
              <a:t>。</a:t>
            </a:r>
            <a:r>
              <a:rPr sz="1600" dirty="0">
                <a:latin typeface="+mn-ea"/>
              </a:rPr>
              <a:t>针对HTTP高延迟的问题，SPDY优雅的采取了多路复用。多路复用通过多个请求stream共享一个tcp连接的方式，解决了HOL </a:t>
            </a:r>
            <a:r>
              <a:rPr sz="1600" dirty="0" err="1">
                <a:latin typeface="+mn-ea"/>
              </a:rPr>
              <a:t>blocking的问题，降低了延迟同时提高了带宽的利用率</a:t>
            </a:r>
            <a:r>
              <a:rPr sz="1600" dirty="0">
                <a:latin typeface="+mn-ea"/>
              </a:rPr>
              <a:t>。</a:t>
            </a:r>
          </a:p>
          <a:p>
            <a:pPr marL="329184" indent="-228600" algn="l" defTabSz="329184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Helvetica Neue"/>
              <a:buAutoNum type="arabicPeriod"/>
              <a:defRPr sz="1728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 b="1" dirty="0">
                <a:latin typeface="+mn-ea"/>
              </a:rPr>
              <a:t>请求优先级</a:t>
            </a:r>
            <a:r>
              <a:rPr sz="1600" dirty="0">
                <a:latin typeface="+mn-ea"/>
              </a:rPr>
              <a:t>。多路复用带来一个新的问题是，在连接共享的基础之上有可能会导致关键请求被阻塞。SPDY允许给每个request设置优先级，这样重要的请求就会优先得到响应。比如浏览器加载首页，首页的html内容应该优先展示，之后才是各种静态资源文件，脚本文件等加载，这样可以保证用户能第一时间看到网页内容。</a:t>
            </a:r>
          </a:p>
          <a:p>
            <a:pPr marL="329184" indent="-228600" algn="l" defTabSz="329184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Helvetica Neue"/>
              <a:buAutoNum type="arabicPeriod"/>
              <a:defRPr sz="1728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 b="1" dirty="0">
                <a:latin typeface="+mn-ea"/>
              </a:rPr>
              <a:t>header压缩</a:t>
            </a:r>
            <a:r>
              <a:rPr sz="1600" dirty="0">
                <a:latin typeface="+mn-ea"/>
              </a:rPr>
              <a:t>，使用静态字典压缩</a:t>
            </a:r>
            <a:r>
              <a:rPr sz="1600" dirty="0">
                <a:latin typeface="+mn-ea"/>
              </a:rPr>
              <a:t>。前面提到HTTP1.x的header很多时候都是重复多余的。选择合适的压缩算法可以减小包的大小和数量。（</a:t>
            </a:r>
            <a:r>
              <a:rPr sz="1600" dirty="0" err="1">
                <a:latin typeface="+mn-ea"/>
              </a:rPr>
              <a:t>比如只要从服务器拉一个int数字，但是头部却有几十个字节</a:t>
            </a:r>
            <a:r>
              <a:rPr sz="1600" dirty="0">
                <a:latin typeface="+mn-ea"/>
              </a:rPr>
              <a:t>。）</a:t>
            </a:r>
          </a:p>
          <a:p>
            <a:pPr marL="329184" indent="-228600" algn="l" defTabSz="329184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Helvetica Neue"/>
              <a:buAutoNum type="arabicPeriod"/>
              <a:defRPr sz="1728" b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 dirty="0" err="1">
                <a:latin typeface="+mn-ea"/>
              </a:rPr>
              <a:t>基于HTTPS的加密协议传输</a:t>
            </a:r>
            <a:r>
              <a:rPr sz="1600" dirty="0" err="1">
                <a:latin typeface="+mn-ea"/>
              </a:rPr>
              <a:t>，大大提高了传输数据的可靠性</a:t>
            </a:r>
            <a:r>
              <a:rPr sz="1600" dirty="0">
                <a:latin typeface="+mn-ea"/>
              </a:rPr>
              <a:t>。（HTTP2.0中不限制一定要HTTPS）</a:t>
            </a:r>
          </a:p>
          <a:p>
            <a:pPr marL="329184" indent="-228600" algn="l" defTabSz="329184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Helvetica Neue"/>
              <a:buAutoNum type="arabicPeriod"/>
              <a:defRPr sz="1728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 b="1" dirty="0">
                <a:latin typeface="+mn-ea"/>
              </a:rPr>
              <a:t>双端交互，服务器推送</a:t>
            </a:r>
            <a:r>
              <a:rPr sz="1600" dirty="0">
                <a:latin typeface="+mn-ea"/>
              </a:rPr>
              <a:t>。采用了SPDY的网页，例如我的网页有一个sytle.css的请求，在客户端收到sytle.css数据的同时，服务端会将sytle.js的文件推送给客户端，当客户端再次尝试获取sytle.js时就可以直接从缓存中获取到，不用再发请求了。</a:t>
            </a:r>
          </a:p>
        </p:txBody>
      </p:sp>
      <p:pic>
        <p:nvPicPr>
          <p:cNvPr id="18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" y="1454150"/>
            <a:ext cx="3022600" cy="3441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长连接和多路复用区别"/>
          <p:cNvSpPr txBox="1">
            <a:spLocks noGrp="1"/>
          </p:cNvSpPr>
          <p:nvPr>
            <p:ph type="ctrTitle"/>
          </p:nvPr>
        </p:nvSpPr>
        <p:spPr>
          <a:xfrm>
            <a:off x="1524000" y="68262"/>
            <a:ext cx="9144000" cy="1248421"/>
          </a:xfrm>
          <a:prstGeom prst="rect">
            <a:avLst/>
          </a:prstGeom>
        </p:spPr>
        <p:txBody>
          <a:bodyPr/>
          <a:lstStyle/>
          <a:p>
            <a:r>
              <a:t>长连接和多路复用区别</a:t>
            </a:r>
          </a:p>
        </p:txBody>
      </p:sp>
      <p:pic>
        <p:nvPicPr>
          <p:cNvPr id="18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992" y="1353817"/>
            <a:ext cx="5484908" cy="5439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0730" y="2525174"/>
            <a:ext cx="6190424" cy="313893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不同浏览器对长连接的限制的数目"/>
          <p:cNvSpPr txBox="1"/>
          <p:nvPr/>
        </p:nvSpPr>
        <p:spPr>
          <a:xfrm>
            <a:off x="6096000" y="1840230"/>
            <a:ext cx="3939538" cy="499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3600"/>
              </a:lnSpc>
              <a:defRPr sz="1500">
                <a:solidFill>
                  <a:srgbClr val="1A1A1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2000" dirty="0" err="1"/>
              <a:t>不同浏览器对长连接的限制的数目</a:t>
            </a:r>
            <a:endParaRPr sz="2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标题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网络安全知识</a:t>
            </a:r>
          </a:p>
        </p:txBody>
      </p:sp>
      <p:sp>
        <p:nvSpPr>
          <p:cNvPr id="116" name="内容占位符 2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6513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187452" indent="-187452" defTabSz="749808">
              <a:spcBef>
                <a:spcPts val="800"/>
              </a:spcBef>
              <a:defRPr sz="2296"/>
            </a:pPr>
            <a:r>
              <a:rPr sz="3000" dirty="0" err="1">
                <a:latin typeface="+mn-ea"/>
              </a:rPr>
              <a:t>HTTP过程</a:t>
            </a:r>
            <a:endParaRPr sz="3000" dirty="0">
              <a:latin typeface="+mn-ea"/>
            </a:endParaRPr>
          </a:p>
          <a:p>
            <a:pPr marL="187452" indent="-187452" defTabSz="749808">
              <a:spcBef>
                <a:spcPts val="800"/>
              </a:spcBef>
              <a:defRPr sz="2296"/>
            </a:pPr>
            <a:r>
              <a:rPr sz="3000" dirty="0" err="1">
                <a:latin typeface="+mn-ea"/>
              </a:rPr>
              <a:t>对称加密</a:t>
            </a:r>
            <a:endParaRPr sz="3000" dirty="0">
              <a:latin typeface="+mn-ea"/>
            </a:endParaRPr>
          </a:p>
          <a:p>
            <a:pPr marL="187452" indent="-187452" defTabSz="749808">
              <a:spcBef>
                <a:spcPts val="800"/>
              </a:spcBef>
              <a:defRPr sz="2296"/>
            </a:pPr>
            <a:r>
              <a:rPr sz="3000" dirty="0" err="1">
                <a:latin typeface="+mn-ea"/>
              </a:rPr>
              <a:t>非对称加密</a:t>
            </a:r>
            <a:r>
              <a:rPr sz="3000" dirty="0">
                <a:latin typeface="+mn-ea"/>
              </a:rPr>
              <a:t>(</a:t>
            </a:r>
            <a:r>
              <a:rPr sz="3000" dirty="0" err="1">
                <a:latin typeface="+mn-ea"/>
              </a:rPr>
              <a:t>公钥加密</a:t>
            </a:r>
            <a:r>
              <a:rPr sz="3000" dirty="0">
                <a:latin typeface="+mn-ea"/>
              </a:rPr>
              <a:t>)</a:t>
            </a:r>
          </a:p>
          <a:p>
            <a:pPr marL="187452" indent="-187452" defTabSz="749808">
              <a:spcBef>
                <a:spcPts val="800"/>
              </a:spcBef>
              <a:defRPr sz="2296"/>
            </a:pPr>
            <a:r>
              <a:rPr sz="3000" dirty="0" err="1">
                <a:latin typeface="+mn-ea"/>
              </a:rPr>
              <a:t>数字签名</a:t>
            </a:r>
            <a:endParaRPr sz="3000" dirty="0">
              <a:latin typeface="+mn-ea"/>
            </a:endParaRPr>
          </a:p>
          <a:p>
            <a:pPr marL="187452" indent="-187452" defTabSz="749808">
              <a:spcBef>
                <a:spcPts val="800"/>
              </a:spcBef>
              <a:defRPr sz="2296"/>
            </a:pPr>
            <a:r>
              <a:rPr sz="3000" dirty="0" err="1">
                <a:latin typeface="+mn-ea"/>
              </a:rPr>
              <a:t>知识注意点</a:t>
            </a:r>
            <a:endParaRPr sz="3000" dirty="0">
              <a:latin typeface="+mn-ea"/>
            </a:endParaRPr>
          </a:p>
          <a:p>
            <a:pPr marL="187452" indent="-187452" defTabSz="749808">
              <a:spcBef>
                <a:spcPts val="800"/>
              </a:spcBef>
              <a:defRPr sz="2296"/>
            </a:pPr>
            <a:r>
              <a:rPr sz="3000" dirty="0" err="1">
                <a:latin typeface="+mn-ea"/>
              </a:rPr>
              <a:t>消息认证</a:t>
            </a:r>
            <a:r>
              <a:rPr sz="3000" dirty="0" smtClean="0">
                <a:latin typeface="+mn-ea"/>
              </a:rPr>
              <a:t>（</a:t>
            </a:r>
            <a:r>
              <a:rPr lang="zh-CN" altLang="en-US" sz="3000" dirty="0" smtClean="0">
                <a:latin typeface="+mn-ea"/>
              </a:rPr>
              <a:t>不加密或者对称加密</a:t>
            </a:r>
            <a:r>
              <a:rPr sz="3000" dirty="0" smtClean="0">
                <a:latin typeface="+mn-ea"/>
              </a:rPr>
              <a:t>）</a:t>
            </a:r>
            <a:endParaRPr sz="3000" dirty="0">
              <a:latin typeface="+mn-ea"/>
            </a:endParaRPr>
          </a:p>
          <a:p>
            <a:pPr marL="187452" indent="-187452" defTabSz="749808">
              <a:spcBef>
                <a:spcPts val="800"/>
              </a:spcBef>
              <a:defRPr sz="2296"/>
            </a:pPr>
            <a:r>
              <a:rPr sz="3000" dirty="0" err="1">
                <a:latin typeface="+mn-ea"/>
              </a:rPr>
              <a:t>HTTPS过程</a:t>
            </a:r>
            <a:endParaRPr sz="3000" dirty="0">
              <a:latin typeface="+mn-ea"/>
            </a:endParaRPr>
          </a:p>
          <a:p>
            <a:pPr marL="187452" indent="-187452" defTabSz="749808">
              <a:spcBef>
                <a:spcPts val="800"/>
              </a:spcBef>
              <a:defRPr sz="2296"/>
            </a:pPr>
            <a:r>
              <a:rPr sz="3000" dirty="0" err="1">
                <a:latin typeface="+mn-ea"/>
              </a:rPr>
              <a:t>中间人攻击</a:t>
            </a:r>
            <a:endParaRPr sz="3000" dirty="0">
              <a:latin typeface="+mn-ea"/>
            </a:endParaRPr>
          </a:p>
          <a:p>
            <a:pPr marL="187452" indent="-187452" defTabSz="749808">
              <a:spcBef>
                <a:spcPts val="800"/>
              </a:spcBef>
              <a:defRPr sz="2296"/>
            </a:pPr>
            <a:r>
              <a:rPr sz="3000" dirty="0" err="1">
                <a:latin typeface="+mn-ea"/>
              </a:rPr>
              <a:t>HTTP发展史（增</a:t>
            </a:r>
            <a:r>
              <a:rPr sz="3000" dirty="0">
                <a:latin typeface="+mn-ea"/>
              </a:rPr>
              <a:t>）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标题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t>HTTP通信过程</a:t>
            </a:r>
          </a:p>
        </p:txBody>
      </p:sp>
      <p:sp>
        <p:nvSpPr>
          <p:cNvPr id="119" name="内容占位符 2"/>
          <p:cNvSpPr txBox="1">
            <a:spLocks noGrp="1"/>
          </p:cNvSpPr>
          <p:nvPr>
            <p:ph type="body" sz="half" idx="1"/>
          </p:nvPr>
        </p:nvSpPr>
        <p:spPr>
          <a:xfrm>
            <a:off x="838200" y="3378198"/>
            <a:ext cx="10515600" cy="2798764"/>
          </a:xfrm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/>
              <a:defRPr sz="2000"/>
            </a:pPr>
            <a:r>
              <a:t>首先客户机与服务器需要建立连接。只要单击某个超级链接，HTTP的工作开始。</a:t>
            </a:r>
          </a:p>
          <a:p>
            <a:pPr marL="514350" indent="-514350">
              <a:buFontTx/>
              <a:buAutoNum type="arabicPeriod"/>
              <a:defRPr sz="2000"/>
            </a:pPr>
            <a:r>
              <a:t>建立连接后，客户机发送一个请求给服务器，请求方式的格式为：统一资源标识符（URL）、协议版本号，后边是MIME信息包括请求修饰符、客户机信息和可能的内容。</a:t>
            </a:r>
          </a:p>
          <a:p>
            <a:pPr marL="514350" indent="-514350">
              <a:buFontTx/>
              <a:buAutoNum type="arabicPeriod"/>
              <a:defRPr sz="2000"/>
            </a:pPr>
            <a:r>
              <a:t>服务器接到请求后，给予相应的响应信息，其格式为一个状态行，包括信息的协议版本号、一个成功或错误的代码，后边是MIME信息包括服务器信息、实体信息和可能的内容。</a:t>
            </a:r>
          </a:p>
          <a:p>
            <a:pPr marL="514350" indent="-514350">
              <a:buFontTx/>
              <a:buAutoNum type="arabicPeriod"/>
              <a:defRPr sz="2000"/>
            </a:pPr>
            <a:r>
              <a:t>客户端接收服务器所返回的信息通过浏览器显示在用户的显示屏上，然后客户机与服务器断开连接。</a:t>
            </a:r>
          </a:p>
        </p:txBody>
      </p:sp>
      <p:pic>
        <p:nvPicPr>
          <p:cNvPr id="12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4075" y="1241425"/>
            <a:ext cx="5086350" cy="1838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标题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t>TCP三次握手和四次挥手</a:t>
            </a:r>
          </a:p>
        </p:txBody>
      </p:sp>
      <p:pic>
        <p:nvPicPr>
          <p:cNvPr id="1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575" y="2068428"/>
            <a:ext cx="5828854" cy="3427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001" y="2109788"/>
            <a:ext cx="5314951" cy="3386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标题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对称密码</a:t>
            </a:r>
          </a:p>
        </p:txBody>
      </p:sp>
      <p:sp>
        <p:nvSpPr>
          <p:cNvPr id="127" name="内容占位符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 defTabSz="813816">
              <a:spcBef>
                <a:spcPts val="800"/>
              </a:spcBef>
              <a:buSzTx/>
              <a:buNone/>
              <a:defRPr sz="2848"/>
            </a:pPr>
            <a:r>
              <a:t>明文：I LOVE YOU</a:t>
            </a:r>
          </a:p>
          <a:p>
            <a:pPr marL="0" indent="0" defTabSz="813816">
              <a:spcBef>
                <a:spcPts val="800"/>
              </a:spcBef>
              <a:buSzTx/>
              <a:buNone/>
              <a:defRPr sz="2848"/>
            </a:pPr>
            <a:r>
              <a:t>密文：K NQXG AQW</a:t>
            </a:r>
          </a:p>
          <a:p>
            <a:pPr marL="0" indent="0" defTabSz="813816">
              <a:spcBef>
                <a:spcPts val="800"/>
              </a:spcBef>
              <a:buSzTx/>
              <a:buNone/>
              <a:defRPr sz="2848">
                <a:solidFill>
                  <a:srgbClr val="FF0000"/>
                </a:solidFill>
              </a:defRPr>
            </a:pPr>
            <a:r>
              <a:t>(H I J K L M N O P Q R S T U V W)</a:t>
            </a:r>
          </a:p>
          <a:p>
            <a:pPr marL="0" indent="0" defTabSz="813816">
              <a:spcBef>
                <a:spcPts val="800"/>
              </a:spcBef>
              <a:buSzTx/>
              <a:buNone/>
              <a:defRPr sz="2848"/>
            </a:pPr>
            <a:r>
              <a:t>加密（解密）算法：移位</a:t>
            </a:r>
          </a:p>
          <a:p>
            <a:pPr marL="0" indent="0" defTabSz="813816">
              <a:spcBef>
                <a:spcPts val="800"/>
              </a:spcBef>
              <a:buSzTx/>
              <a:buNone/>
              <a:defRPr sz="2848"/>
            </a:pPr>
            <a:r>
              <a:t>加密（解密）密钥：2（-2）   </a:t>
            </a:r>
          </a:p>
          <a:p>
            <a:pPr marL="0" indent="0" defTabSz="813816">
              <a:spcBef>
                <a:spcPts val="800"/>
              </a:spcBef>
              <a:buSzTx/>
              <a:buNone/>
              <a:defRPr sz="2848"/>
            </a:pPr>
            <a:endParaRPr/>
          </a:p>
          <a:p>
            <a:pPr marL="0" indent="0" defTabSz="813816">
              <a:spcBef>
                <a:spcPts val="800"/>
              </a:spcBef>
              <a:buSzTx/>
              <a:buNone/>
              <a:defRPr sz="2848"/>
            </a:pPr>
            <a:r>
              <a:t>对称加密由于加密和解密密钥关联性很大，所以一般认为只有一个密钥。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标题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t>非对称加密(公钥加密)</a:t>
            </a:r>
          </a:p>
        </p:txBody>
      </p:sp>
      <p:pic>
        <p:nvPicPr>
          <p:cNvPr id="130" name="内容占位符 5" descr="内容占位符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44688"/>
            <a:ext cx="7297285" cy="3998913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文本框 7"/>
          <p:cNvSpPr txBox="1"/>
          <p:nvPr/>
        </p:nvSpPr>
        <p:spPr>
          <a:xfrm>
            <a:off x="7467600" y="1690688"/>
            <a:ext cx="4368800" cy="25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t>知识点：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公钥加密算法和公钥公开，私钥保密。</a:t>
            </a:r>
          </a:p>
          <a:p>
            <a:pPr>
              <a:defRPr>
                <a:solidFill>
                  <a:srgbClr val="FF0000"/>
                </a:solidFill>
              </a:defRPr>
            </a:pPr>
            <a:endParaRPr/>
          </a:p>
          <a:p>
            <a:pPr>
              <a:defRPr>
                <a:solidFill>
                  <a:srgbClr val="FF0000"/>
                </a:solidFill>
              </a:defRPr>
            </a:pPr>
            <a:r>
              <a:t>公钥：所有人都可以获得任何人的公钥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私钥：自己的私钥只有自己有</a:t>
            </a:r>
          </a:p>
          <a:p>
            <a:pPr>
              <a:defRPr>
                <a:solidFill>
                  <a:srgbClr val="FF0000"/>
                </a:solidFill>
              </a:defRPr>
            </a:pPr>
            <a:endParaRPr/>
          </a:p>
          <a:p>
            <a:pPr>
              <a:defRPr>
                <a:solidFill>
                  <a:srgbClr val="FF0000"/>
                </a:solidFill>
              </a:defRPr>
            </a:pPr>
            <a:r>
              <a:t>公钥加密的数据可以用私钥解密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私钥加密的数据可以用公钥解密</a:t>
            </a:r>
          </a:p>
        </p:txBody>
      </p:sp>
      <p:sp>
        <p:nvSpPr>
          <p:cNvPr id="132" name="文本框 8"/>
          <p:cNvSpPr txBox="1"/>
          <p:nvPr/>
        </p:nvSpPr>
        <p:spPr>
          <a:xfrm>
            <a:off x="7467600" y="4292599"/>
            <a:ext cx="3187700" cy="194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发送给Bob数据过程：</a:t>
            </a:r>
          </a:p>
          <a:p>
            <a:endParaRPr/>
          </a:p>
          <a:p>
            <a:r>
              <a:t>1、获得Bob的公钥，用公钥加密数据。</a:t>
            </a:r>
          </a:p>
          <a:p>
            <a:r>
              <a:t>2、Bob接收到数据后用自己的私钥解密。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标题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t>非对称加密(公钥加密)</a:t>
            </a:r>
          </a:p>
        </p:txBody>
      </p:sp>
      <p:pic>
        <p:nvPicPr>
          <p:cNvPr id="135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637" y="1828800"/>
            <a:ext cx="8537949" cy="4842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0784" y="2595195"/>
            <a:ext cx="8991601" cy="3648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标题 1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t>非对称加密(公钥加密)</a:t>
            </a:r>
          </a:p>
        </p:txBody>
      </p:sp>
      <p:pic>
        <p:nvPicPr>
          <p:cNvPr id="139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28800"/>
            <a:ext cx="8537948" cy="4842689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文本框 2"/>
          <p:cNvSpPr txBox="1"/>
          <p:nvPr/>
        </p:nvSpPr>
        <p:spPr>
          <a:xfrm>
            <a:off x="7467600" y="1203155"/>
            <a:ext cx="4978400" cy="625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 b="1"/>
            </a:pPr>
            <a:r>
              <a:t>p=17 q=11</a:t>
            </a:r>
          </a:p>
          <a:p>
            <a:pPr>
              <a:defRPr sz="2600" b="1"/>
            </a:pPr>
            <a:r>
              <a:t>N=q*p=17*11=187</a:t>
            </a:r>
          </a:p>
          <a:p>
            <a:pPr>
              <a:defRPr sz="2600" b="1"/>
            </a:pPr>
            <a:r>
              <a:t>φ(N)=(p-1)(q-1)=16*10=160</a:t>
            </a:r>
          </a:p>
          <a:p>
            <a:pPr>
              <a:defRPr sz="2600" b="1"/>
            </a:pPr>
            <a:endParaRPr/>
          </a:p>
          <a:p>
            <a:pPr>
              <a:defRPr sz="2600" b="1"/>
            </a:pPr>
            <a:r>
              <a:t>gcd(e,160)=1        e=7</a:t>
            </a:r>
          </a:p>
          <a:p>
            <a:pPr>
              <a:defRPr sz="2600" b="1"/>
            </a:pPr>
            <a:r>
              <a:t>d*e mod 160=1 并且d&lt; 160</a:t>
            </a:r>
          </a:p>
          <a:p>
            <a:pPr>
              <a:defRPr sz="2600" b="1"/>
            </a:pPr>
            <a:r>
              <a:t>d=23    因为23*7=161=160+1</a:t>
            </a:r>
          </a:p>
          <a:p>
            <a:pPr>
              <a:defRPr sz="2600" b="1"/>
            </a:pPr>
            <a:endParaRPr/>
          </a:p>
          <a:p>
            <a:pPr>
              <a:defRPr sz="2600" b="1"/>
            </a:pPr>
            <a:r>
              <a:t>公钥：{7,187}</a:t>
            </a:r>
          </a:p>
          <a:p>
            <a:pPr>
              <a:defRPr sz="2600" b="1"/>
            </a:pPr>
            <a:r>
              <a:t>私钥：{23,187 }</a:t>
            </a:r>
          </a:p>
          <a:p>
            <a:pPr>
              <a:defRPr sz="2600" b="1"/>
            </a:pPr>
            <a:endParaRPr/>
          </a:p>
          <a:p>
            <a:pPr>
              <a:defRPr sz="2600" b="1"/>
            </a:pPr>
            <a:r>
              <a:t>设明文M=88,密文为C；</a:t>
            </a:r>
          </a:p>
          <a:p>
            <a:pPr>
              <a:defRPr sz="2600" b="1"/>
            </a:pPr>
            <a:r>
              <a:t>C= 88^7 mod 187=11</a:t>
            </a:r>
          </a:p>
          <a:p>
            <a:pPr>
              <a:defRPr sz="2600" b="1"/>
            </a:pPr>
            <a:r>
              <a:t>M=11^23 mod 187=88</a:t>
            </a:r>
          </a:p>
        </p:txBody>
      </p:sp>
      <p:sp>
        <p:nvSpPr>
          <p:cNvPr id="141" name="文本框 6"/>
          <p:cNvSpPr txBox="1"/>
          <p:nvPr/>
        </p:nvSpPr>
        <p:spPr>
          <a:xfrm>
            <a:off x="141473" y="997802"/>
            <a:ext cx="6449828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0000"/>
                </a:solidFill>
              </a:defRPr>
            </a:pPr>
            <a:r>
              <a:t>实际p、q取值在10^100和10^200之间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求这样的数的因子称为大整数分解，不可解。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标题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数字签名</a:t>
            </a:r>
          </a:p>
        </p:txBody>
      </p:sp>
      <p:sp>
        <p:nvSpPr>
          <p:cNvPr id="144" name="内容占位符 2"/>
          <p:cNvSpPr txBox="1">
            <a:spLocks noGrp="1"/>
          </p:cNvSpPr>
          <p:nvPr>
            <p:ph type="body" sz="quarter" idx="1"/>
          </p:nvPr>
        </p:nvSpPr>
        <p:spPr>
          <a:xfrm>
            <a:off x="228600" y="1520825"/>
            <a:ext cx="4559300" cy="2822575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600"/>
            </a:lvl1pPr>
          </a:lstStyle>
          <a:p>
            <a:r>
              <a:t>公钥既然任何人可以获得，那么甲乙两方通信，乙方如果确认甲方的身份？</a:t>
            </a:r>
          </a:p>
        </p:txBody>
      </p:sp>
      <p:pic>
        <p:nvPicPr>
          <p:cNvPr id="145" name="内容占位符 5" descr="内容占位符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3800" y="3049588"/>
            <a:ext cx="5582321" cy="3059112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直接箭头连接符 6"/>
          <p:cNvSpPr/>
          <p:nvPr/>
        </p:nvSpPr>
        <p:spPr>
          <a:xfrm flipH="1">
            <a:off x="5943599" y="2400299"/>
            <a:ext cx="1587501" cy="2806702"/>
          </a:xfrm>
          <a:prstGeom prst="line">
            <a:avLst/>
          </a:prstGeom>
          <a:ln w="190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7" name="文本框 9"/>
          <p:cNvSpPr txBox="1"/>
          <p:nvPr/>
        </p:nvSpPr>
        <p:spPr>
          <a:xfrm>
            <a:off x="6623050" y="1411556"/>
            <a:ext cx="3924300" cy="1043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在用公钥加密信息之前，甲方使用自己的私钥对明文进行加密，表明自己的身份。（私钥只有甲自己有）</a:t>
            </a:r>
          </a:p>
        </p:txBody>
      </p:sp>
      <p:sp>
        <p:nvSpPr>
          <p:cNvPr id="148" name="直接箭头连接符 12"/>
          <p:cNvSpPr/>
          <p:nvPr/>
        </p:nvSpPr>
        <p:spPr>
          <a:xfrm flipV="1">
            <a:off x="9664700" y="3665756"/>
            <a:ext cx="555213" cy="1541245"/>
          </a:xfrm>
          <a:prstGeom prst="line">
            <a:avLst/>
          </a:prstGeom>
          <a:ln w="190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文本框 17"/>
          <p:cNvSpPr txBox="1"/>
          <p:nvPr/>
        </p:nvSpPr>
        <p:spPr>
          <a:xfrm>
            <a:off x="8902700" y="2737118"/>
            <a:ext cx="3035300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在用自己私钥解密之后，再用甲的公钥进行解密，认证甲的身份。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686</Words>
  <Application>Microsoft Office PowerPoint</Application>
  <PresentationFormat>宽屏</PresentationFormat>
  <Paragraphs>109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Helvetica Neue</vt:lpstr>
      <vt:lpstr>Arial</vt:lpstr>
      <vt:lpstr>Calibri</vt:lpstr>
      <vt:lpstr>Calibri Light</vt:lpstr>
      <vt:lpstr>Consolas</vt:lpstr>
      <vt:lpstr>Helvetica</vt:lpstr>
      <vt:lpstr>Office 主题</vt:lpstr>
      <vt:lpstr>网络安全</vt:lpstr>
      <vt:lpstr>网络安全知识</vt:lpstr>
      <vt:lpstr>HTTP通信过程</vt:lpstr>
      <vt:lpstr>TCP三次握手和四次挥手</vt:lpstr>
      <vt:lpstr>对称密码</vt:lpstr>
      <vt:lpstr>非对称加密(公钥加密)</vt:lpstr>
      <vt:lpstr>非对称加密(公钥加密)</vt:lpstr>
      <vt:lpstr>非对称加密(公钥加密)</vt:lpstr>
      <vt:lpstr>数字签名</vt:lpstr>
      <vt:lpstr>知识注意点</vt:lpstr>
      <vt:lpstr>消息认证（不加密或者对称加密）</vt:lpstr>
      <vt:lpstr>HTTPS过程</vt:lpstr>
      <vt:lpstr>中间人攻击</vt:lpstr>
      <vt:lpstr>中间人攻击</vt:lpstr>
      <vt:lpstr>HTTP发展史</vt:lpstr>
      <vt:lpstr>HTTP1.0-&gt;HTTP1.1</vt:lpstr>
      <vt:lpstr>HTTPS</vt:lpstr>
      <vt:lpstr>SPDY即HTTP2.0前身</vt:lpstr>
      <vt:lpstr>长连接和多路复用区别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网络安全</dc:title>
  <cp:lastModifiedBy>Double2号</cp:lastModifiedBy>
  <cp:revision>7</cp:revision>
  <dcterms:modified xsi:type="dcterms:W3CDTF">2018-08-01T15:38:15Z</dcterms:modified>
</cp:coreProperties>
</file>